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59"/>
  </p:notesMasterIdLst>
  <p:handoutMasterIdLst>
    <p:handoutMasterId r:id="rId60"/>
  </p:handoutMasterIdLst>
  <p:sldIdLst>
    <p:sldId id="462" r:id="rId2"/>
    <p:sldId id="288" r:id="rId3"/>
    <p:sldId id="619" r:id="rId4"/>
    <p:sldId id="630" r:id="rId5"/>
    <p:sldId id="724" r:id="rId6"/>
    <p:sldId id="743" r:id="rId7"/>
    <p:sldId id="744" r:id="rId8"/>
    <p:sldId id="745" r:id="rId9"/>
    <p:sldId id="746" r:id="rId10"/>
    <p:sldId id="747" r:id="rId11"/>
    <p:sldId id="742" r:id="rId12"/>
    <p:sldId id="748" r:id="rId13"/>
    <p:sldId id="749" r:id="rId14"/>
    <p:sldId id="750" r:id="rId15"/>
    <p:sldId id="751" r:id="rId16"/>
    <p:sldId id="752" r:id="rId17"/>
    <p:sldId id="753" r:id="rId18"/>
    <p:sldId id="754" r:id="rId19"/>
    <p:sldId id="739" r:id="rId20"/>
    <p:sldId id="755" r:id="rId21"/>
    <p:sldId id="756" r:id="rId22"/>
    <p:sldId id="757" r:id="rId23"/>
    <p:sldId id="758" r:id="rId24"/>
    <p:sldId id="759" r:id="rId25"/>
    <p:sldId id="760" r:id="rId26"/>
    <p:sldId id="761" r:id="rId27"/>
    <p:sldId id="762" r:id="rId28"/>
    <p:sldId id="763" r:id="rId29"/>
    <p:sldId id="764" r:id="rId30"/>
    <p:sldId id="765" r:id="rId31"/>
    <p:sldId id="766" r:id="rId32"/>
    <p:sldId id="767" r:id="rId33"/>
    <p:sldId id="768" r:id="rId34"/>
    <p:sldId id="769" r:id="rId35"/>
    <p:sldId id="770" r:id="rId36"/>
    <p:sldId id="771" r:id="rId37"/>
    <p:sldId id="772" r:id="rId38"/>
    <p:sldId id="773" r:id="rId39"/>
    <p:sldId id="774" r:id="rId40"/>
    <p:sldId id="775" r:id="rId41"/>
    <p:sldId id="776" r:id="rId42"/>
    <p:sldId id="777" r:id="rId43"/>
    <p:sldId id="778" r:id="rId44"/>
    <p:sldId id="779" r:id="rId45"/>
    <p:sldId id="780" r:id="rId46"/>
    <p:sldId id="781" r:id="rId47"/>
    <p:sldId id="782" r:id="rId48"/>
    <p:sldId id="783" r:id="rId49"/>
    <p:sldId id="784" r:id="rId50"/>
    <p:sldId id="785" r:id="rId51"/>
    <p:sldId id="786" r:id="rId52"/>
    <p:sldId id="787" r:id="rId53"/>
    <p:sldId id="788" r:id="rId54"/>
    <p:sldId id="789" r:id="rId55"/>
    <p:sldId id="790" r:id="rId56"/>
    <p:sldId id="791" r:id="rId57"/>
    <p:sldId id="667" r:id="rId5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76" autoAdjust="0"/>
    <p:restoredTop sz="94600" autoAdjust="0"/>
  </p:normalViewPr>
  <p:slideViewPr>
    <p:cSldViewPr snapToGrid="0">
      <p:cViewPr>
        <p:scale>
          <a:sx n="75" d="100"/>
          <a:sy n="75" d="100"/>
        </p:scale>
        <p:origin x="-1472" y="-496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smtClean="0"/>
              <a:t>제목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2</a:t>
            </a:fld>
            <a:endParaRPr lang="de-DE" altLang="ko-KR" smtClean="0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활용한 안드로이드 프로그래밍</a:t>
            </a:r>
            <a:endParaRPr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+mn-cs"/>
              </a:rPr>
              <a:t>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" name="Picture 12" descr="도비라 그림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pic>
        <p:nvPicPr>
          <p:cNvPr id="14" name="그림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" name="Picture 12" descr="도비라 그림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pic>
        <p:nvPicPr>
          <p:cNvPr id="14" name="그림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3193090" y="6373813"/>
            <a:ext cx="26165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2017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7"/>
          <p:cNvSpPr txBox="1"/>
          <p:nvPr userDrawn="1"/>
        </p:nvSpPr>
        <p:spPr>
          <a:xfrm>
            <a:off x="305901" y="4303240"/>
            <a:ext cx="7991475" cy="16425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이를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dirty="0">
              <a:solidFill>
                <a:srgbClr val="222222"/>
              </a:solidFill>
              <a:ea typeface="맑은 고딕" pitchFamily="50" charset="-127"/>
            </a:endParaRPr>
          </a:p>
        </p:txBody>
      </p:sp>
      <p:pic>
        <p:nvPicPr>
          <p:cNvPr id="13" name="Picture 12" descr="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807" y="3639063"/>
            <a:ext cx="3482681" cy="3000919"/>
          </a:xfrm>
          <a:prstGeom prst="rect">
            <a:avLst/>
          </a:prstGeom>
        </p:spPr>
      </p:pic>
      <p:pic>
        <p:nvPicPr>
          <p:cNvPr id="14" name="Picture 13" descr="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10" y="506575"/>
            <a:ext cx="5946616" cy="1702191"/>
          </a:xfrm>
          <a:prstGeom prst="rect">
            <a:avLst/>
          </a:prstGeom>
        </p:spPr>
      </p:pic>
      <p:sp>
        <p:nvSpPr>
          <p:cNvPr id="15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60B4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3294312" y="6457890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9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1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" name="Picture 12" descr="도비라 그림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  <p:sp>
        <p:nvSpPr>
          <p:cNvPr id="19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7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8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9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1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pic>
        <p:nvPicPr>
          <p:cNvPr id="1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6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7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20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3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4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5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6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9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Textmasterformate durch Klicken bearbeiten</a:t>
            </a:r>
          </a:p>
          <a:p>
            <a:pPr lvl="1"/>
            <a:r>
              <a:rPr lang="de-DE" altLang="ko-KR" smtClean="0"/>
              <a:t>Zweite Ebene</a:t>
            </a:r>
          </a:p>
          <a:p>
            <a:pPr lvl="2"/>
            <a:r>
              <a:rPr lang="de-DE" altLang="ko-KR" smtClean="0"/>
              <a:t>Dritte Ebene</a:t>
            </a:r>
          </a:p>
          <a:p>
            <a:pPr lvl="3"/>
            <a:r>
              <a:rPr lang="de-DE" altLang="ko-KR" smtClean="0"/>
              <a:t>Vierte Ebene</a:t>
            </a:r>
          </a:p>
          <a:p>
            <a:pPr lvl="4"/>
            <a:r>
              <a:rPr lang="de-DE" altLang="ko-KR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7" r:id="rId2"/>
    <p:sldLayoutId id="2147484079" r:id="rId3"/>
    <p:sldLayoutId id="2147484080" r:id="rId4"/>
    <p:sldLayoutId id="2147484081" r:id="rId5"/>
    <p:sldLayoutId id="2147484082" r:id="rId6"/>
    <p:sldLayoutId id="2147484086" r:id="rId7"/>
    <p:sldLayoutId id="2147484083" r:id="rId8"/>
    <p:sldLayoutId id="2147484084" r:id="rId9"/>
    <p:sldLayoutId id="2147484085" r:id="rId10"/>
    <p:sldLayoutId id="2147484088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6.jp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6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jpg"/><Relationship Id="rId3" Type="http://schemas.openxmlformats.org/officeDocument/2006/relationships/image" Target="../media/image3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3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jpg"/><Relationship Id="rId3" Type="http://schemas.openxmlformats.org/officeDocument/2006/relationships/image" Target="../media/image4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jpg"/><Relationship Id="rId3" Type="http://schemas.openxmlformats.org/officeDocument/2006/relationships/image" Target="../media/image4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4" Type="http://schemas.openxmlformats.org/officeDocument/2006/relationships/image" Target="../media/image58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고급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날짜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[6/15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타임피커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데이트피커</a:t>
            </a:r>
            <a:r>
              <a:rPr lang="ko-KR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7-02-26 오후 3.55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84" y="2027669"/>
            <a:ext cx="7874404" cy="38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86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[7/15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프로젝트 이름 </a:t>
            </a:r>
            <a:r>
              <a:rPr lang="en-US" altLang="ko-KR" sz="1600" b="1" dirty="0" smtClean="0"/>
              <a:t>: Project6_1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패키지 이름 </a:t>
            </a:r>
            <a:r>
              <a:rPr lang="en-US" altLang="ko-KR" sz="1600" b="1" dirty="0"/>
              <a:t>: com.cookandroid.project6_1</a:t>
            </a:r>
            <a:endParaRPr lang="en-US" altLang="ko-KR" sz="1600" b="1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88488"/>
            <a:ext cx="8220075" cy="6000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547" y="2045620"/>
            <a:ext cx="2489321" cy="4385947"/>
          </a:xfrm>
          <a:prstGeom prst="rect">
            <a:avLst/>
          </a:prstGeom>
        </p:spPr>
      </p:pic>
      <p:pic>
        <p:nvPicPr>
          <p:cNvPr id="2" name="Picture 1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1" y="1123109"/>
            <a:ext cx="817782" cy="7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94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[8/15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LinearLayout</a:t>
            </a:r>
            <a:endParaRPr lang="en-US" altLang="ko-KR" sz="1600" b="1" dirty="0"/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Chronometer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개와 </a:t>
            </a:r>
            <a:r>
              <a:rPr lang="en-US" altLang="ko-KR" sz="1400" b="1" dirty="0"/>
              <a:t>Button 1</a:t>
            </a:r>
            <a:r>
              <a:rPr lang="ko-KR" altLang="en-US" sz="1400" b="1" dirty="0"/>
              <a:t>개를 둠</a:t>
            </a:r>
            <a:endParaRPr lang="en-US" altLang="ko-KR" sz="1400" b="1" dirty="0"/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ko-KR" altLang="en-US" sz="1400" b="1" dirty="0" err="1" smtClean="0"/>
              <a:t>위젯의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chronometer1, </a:t>
            </a:r>
            <a:r>
              <a:rPr lang="en-US" altLang="ko-KR" sz="1400" b="1" dirty="0" err="1" smtClean="0"/>
              <a:t>btnStart</a:t>
            </a:r>
            <a:r>
              <a:rPr lang="ko-KR" altLang="en-US" sz="1400" b="1" dirty="0" smtClean="0"/>
              <a:t>로 함</a:t>
            </a:r>
            <a:endParaRPr lang="en-US" altLang="ko-KR" sz="14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RadioGroup</a:t>
            </a:r>
            <a:endParaRPr lang="en-US" altLang="ko-KR" sz="1600" b="1" dirty="0"/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sz="1400" b="1" dirty="0" err="1" smtClean="0"/>
              <a:t>RadioButton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개를 </a:t>
            </a:r>
            <a:r>
              <a:rPr lang="ko-KR" altLang="en-US" sz="1400" b="1" dirty="0" smtClean="0"/>
              <a:t>둠</a:t>
            </a:r>
            <a:endParaRPr lang="en-US" altLang="ko-KR" sz="1400" b="1" dirty="0"/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라디오버튼 </a:t>
            </a:r>
            <a:r>
              <a:rPr lang="ko-KR" altLang="en-US" sz="1400" b="1" dirty="0" err="1"/>
              <a:t>위젯의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 err="1"/>
              <a:t>rdoCal</a:t>
            </a:r>
            <a:r>
              <a:rPr lang="en-US" altLang="ko-KR" sz="1400" b="1" dirty="0"/>
              <a:t>, </a:t>
            </a:r>
            <a:r>
              <a:rPr lang="en-US" altLang="ko-KR" sz="1400" b="1" dirty="0" err="1" smtClean="0"/>
              <a:t>rdoTime</a:t>
            </a:r>
            <a:r>
              <a:rPr lang="ko-KR" altLang="en-US" sz="1400" b="1" dirty="0" smtClean="0"/>
              <a:t>로 함</a:t>
            </a:r>
            <a:endParaRPr lang="en-US" altLang="ko-KR" sz="14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LinearLayout</a:t>
            </a:r>
            <a:endParaRPr lang="en-US" altLang="ko-KR" sz="1600" b="1" dirty="0"/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sz="1400" b="1" dirty="0" err="1" smtClean="0"/>
              <a:t>LinearLayout</a:t>
            </a:r>
            <a:r>
              <a:rPr lang="ko-KR" altLang="en-US" sz="1400" b="1" dirty="0"/>
              <a:t>의 </a:t>
            </a:r>
            <a:r>
              <a:rPr lang="en-US" altLang="ko-KR" sz="1400" b="1" dirty="0" err="1"/>
              <a:t>layout_weight</a:t>
            </a:r>
            <a:r>
              <a:rPr lang="ko-KR" altLang="en-US" sz="1400" b="1" dirty="0"/>
              <a:t>를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로 </a:t>
            </a:r>
            <a:r>
              <a:rPr lang="ko-KR" altLang="en-US" sz="1400" b="1" dirty="0" smtClean="0"/>
              <a:t>설정</a:t>
            </a:r>
            <a:endParaRPr lang="en-US" altLang="ko-KR" sz="1400" b="1" dirty="0"/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sz="1400" b="1" dirty="0" err="1" smtClean="0"/>
              <a:t>FrameLayout</a:t>
            </a:r>
            <a:r>
              <a:rPr lang="ko-KR" altLang="en-US" sz="1400" b="1" dirty="0"/>
              <a:t>을 두고 안에 </a:t>
            </a:r>
            <a:r>
              <a:rPr lang="en-US" altLang="ko-KR" sz="1400" b="1" dirty="0" err="1"/>
              <a:t>CalendarView</a:t>
            </a:r>
            <a:r>
              <a:rPr lang="en-US" altLang="ko-KR" sz="1400" b="1" dirty="0"/>
              <a:t> 1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TimePicker</a:t>
            </a:r>
            <a:r>
              <a:rPr lang="en-US" altLang="ko-KR" sz="1400" b="1" dirty="0"/>
              <a:t> 1</a:t>
            </a:r>
            <a:r>
              <a:rPr lang="ko-KR" altLang="en-US" sz="1400" b="1" dirty="0"/>
              <a:t>개를 둠</a:t>
            </a:r>
            <a:endParaRPr lang="en-US" altLang="ko-KR" sz="1400" b="1" dirty="0"/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ko-KR" altLang="en-US" sz="1400" b="1" dirty="0" err="1" smtClean="0"/>
              <a:t>위젯의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calendarView1, timePicker1</a:t>
            </a:r>
            <a:r>
              <a:rPr lang="ko-KR" altLang="en-US" sz="1400" b="1" dirty="0"/>
              <a:t>로 함</a:t>
            </a:r>
            <a:endParaRPr lang="en-US" altLang="ko-KR" sz="14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LinearLayout</a:t>
            </a:r>
            <a:endParaRPr lang="en-US" altLang="ko-KR" sz="1600" b="1" dirty="0"/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Button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개와 </a:t>
            </a:r>
            <a:r>
              <a:rPr lang="en-US" altLang="ko-KR" sz="1400" b="1" dirty="0" err="1"/>
              <a:t>TextView</a:t>
            </a:r>
            <a:r>
              <a:rPr lang="en-US" altLang="ko-KR" sz="1400" b="1" dirty="0"/>
              <a:t> 10</a:t>
            </a:r>
            <a:r>
              <a:rPr lang="ko-KR" altLang="en-US" sz="1400" b="1" dirty="0"/>
              <a:t>개를 둠</a:t>
            </a:r>
            <a:endParaRPr lang="en-US" altLang="ko-KR" sz="1400" b="1" dirty="0"/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버튼의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 err="1"/>
              <a:t>btnEnd</a:t>
            </a:r>
            <a:r>
              <a:rPr lang="ko-KR" altLang="en-US" sz="1400" b="1" dirty="0"/>
              <a:t>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텍스트 </a:t>
            </a:r>
            <a:r>
              <a:rPr lang="ko-KR" altLang="en-US" sz="1400" b="1" dirty="0" err="1"/>
              <a:t>뷰는</a:t>
            </a:r>
            <a:r>
              <a:rPr lang="ko-KR" altLang="en-US" sz="1400" b="1" dirty="0"/>
              <a:t> 홀수 차례에만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를 </a:t>
            </a:r>
            <a:r>
              <a:rPr lang="en-US" altLang="ko-KR" sz="1400" b="1" dirty="0" err="1"/>
              <a:t>tvYear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tvMonth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tvDay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tvHour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tvMinute</a:t>
            </a:r>
            <a:r>
              <a:rPr lang="ko-KR" altLang="en-US" sz="1400" b="1" dirty="0"/>
              <a:t>로 함</a:t>
            </a:r>
            <a:endParaRPr lang="en-US" altLang="ko-KR" sz="1400" b="1" dirty="0" smtClean="0"/>
          </a:p>
        </p:txBody>
      </p:sp>
      <p:pic>
        <p:nvPicPr>
          <p:cNvPr id="6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88488"/>
            <a:ext cx="8220075" cy="60007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1" y="1123109"/>
            <a:ext cx="817782" cy="7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91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[9/15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Picture 8" descr="스크린샷 2017-02-26 오후 3.58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77" y="2395294"/>
            <a:ext cx="4239969" cy="3804615"/>
          </a:xfrm>
          <a:prstGeom prst="rect">
            <a:avLst/>
          </a:prstGeom>
        </p:spPr>
      </p:pic>
      <p:pic>
        <p:nvPicPr>
          <p:cNvPr id="10" name="Picture 9" descr="스크린샷 2017-02-26 오후 3.58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29" y="2642732"/>
            <a:ext cx="4217711" cy="2299723"/>
          </a:xfrm>
          <a:prstGeom prst="rect">
            <a:avLst/>
          </a:prstGeom>
        </p:spPr>
      </p:pic>
      <p:pic>
        <p:nvPicPr>
          <p:cNvPr id="11" name="Picture 10" descr="스크린샷 2017-02-26 오후 3.58.4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1"/>
          <a:stretch/>
        </p:blipFill>
        <p:spPr>
          <a:xfrm>
            <a:off x="4868087" y="4863944"/>
            <a:ext cx="4167600" cy="806627"/>
          </a:xfrm>
          <a:prstGeom prst="rect">
            <a:avLst/>
          </a:prstGeom>
        </p:spPr>
      </p:pic>
      <p:pic>
        <p:nvPicPr>
          <p:cNvPr id="13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88488"/>
            <a:ext cx="8220075" cy="600075"/>
          </a:xfrm>
          <a:prstGeom prst="rect">
            <a:avLst/>
          </a:prstGeom>
        </p:spPr>
      </p:pic>
      <p:pic>
        <p:nvPicPr>
          <p:cNvPr id="14" name="Picture 13" descr="1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1" y="1123109"/>
            <a:ext cx="817782" cy="7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95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[</a:t>
            </a:r>
            <a:r>
              <a:rPr lang="en-US" altLang="ko-KR" sz="2400" dirty="0" smtClean="0"/>
              <a:t>10/15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전역변수 선언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activity_main.xml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부여한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위젯에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대응할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변수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7-02-26 오후 4.02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57" y="3100137"/>
            <a:ext cx="5824621" cy="3293300"/>
          </a:xfrm>
          <a:prstGeom prst="rect">
            <a:avLst/>
          </a:prstGeom>
        </p:spPr>
      </p:pic>
      <p:pic>
        <p:nvPicPr>
          <p:cNvPr id="8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88488"/>
            <a:ext cx="8220075" cy="600075"/>
          </a:xfrm>
          <a:prstGeom prst="rect">
            <a:avLst/>
          </a:prstGeom>
        </p:spPr>
      </p:pic>
      <p:pic>
        <p:nvPicPr>
          <p:cNvPr id="10" name="Picture 9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1" y="1123109"/>
            <a:ext cx="817782" cy="7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97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[</a:t>
            </a:r>
            <a:r>
              <a:rPr lang="en-US" altLang="ko-KR" sz="2400" dirty="0" smtClean="0"/>
              <a:t>11/15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변수에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대입하고 처음에는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캘린더뷰와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타임피커가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보이지 않게 설정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7-02-26 오후 4.03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48" y="2802690"/>
            <a:ext cx="4287920" cy="2339734"/>
          </a:xfrm>
          <a:prstGeom prst="rect">
            <a:avLst/>
          </a:prstGeom>
        </p:spPr>
      </p:pic>
      <p:pic>
        <p:nvPicPr>
          <p:cNvPr id="5" name="Picture 4" descr="스크린샷 2017-02-26 오후 4.03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11" y="3059363"/>
            <a:ext cx="4313989" cy="2037427"/>
          </a:xfrm>
          <a:prstGeom prst="rect">
            <a:avLst/>
          </a:prstGeom>
        </p:spPr>
      </p:pic>
      <p:pic>
        <p:nvPicPr>
          <p:cNvPr id="11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88488"/>
            <a:ext cx="8220075" cy="600075"/>
          </a:xfrm>
          <a:prstGeom prst="rect">
            <a:avLst/>
          </a:prstGeom>
        </p:spPr>
      </p:pic>
      <p:pic>
        <p:nvPicPr>
          <p:cNvPr id="12" name="Picture 11" descr="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1" y="1123109"/>
            <a:ext cx="817782" cy="7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43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[</a:t>
            </a:r>
            <a:r>
              <a:rPr lang="en-US" altLang="ko-KR" sz="2400" dirty="0" smtClean="0"/>
              <a:t>12/15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라디오버튼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캘런더뷰와 타임피커 중 하나씩만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보이게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클릭 이벤트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리스너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작성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Picture 4" descr="스크린샷 2017-02-26 오후 4.05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83" y="2761916"/>
            <a:ext cx="5727700" cy="3606800"/>
          </a:xfrm>
          <a:prstGeom prst="rect">
            <a:avLst/>
          </a:prstGeom>
        </p:spPr>
      </p:pic>
      <p:pic>
        <p:nvPicPr>
          <p:cNvPr id="8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88488"/>
            <a:ext cx="8220075" cy="600075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1" y="1123109"/>
            <a:ext cx="817782" cy="7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0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[</a:t>
            </a:r>
            <a:r>
              <a:rPr lang="en-US" altLang="ko-KR" sz="2400" dirty="0" smtClean="0"/>
              <a:t>13/15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예약 시작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을 클릭하면 크로노미터가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시작하고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	&lt;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예약 완료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클릭하면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정지하도록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클릭이벤트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리스너를 작성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7-02-26 오후 4.05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895" y="2697752"/>
            <a:ext cx="4023894" cy="4005850"/>
          </a:xfrm>
          <a:prstGeom prst="rect">
            <a:avLst/>
          </a:prstGeom>
        </p:spPr>
      </p:pic>
      <p:pic>
        <p:nvPicPr>
          <p:cNvPr id="8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88488"/>
            <a:ext cx="8220075" cy="600075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1" y="1123109"/>
            <a:ext cx="817782" cy="7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1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[</a:t>
            </a:r>
            <a:r>
              <a:rPr lang="en-US" altLang="ko-KR" sz="2400" dirty="0" smtClean="0"/>
              <a:t>14/15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예약 완료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캘린더뷰에서 설정한 연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월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일과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타임피커에서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설정한 시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분이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맨아래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텍스트뷰에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채워지도록 함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Picture 4" descr="스크린샷 2017-02-26 오후 4.08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83" y="3156283"/>
            <a:ext cx="6667501" cy="2133600"/>
          </a:xfrm>
          <a:prstGeom prst="rect">
            <a:avLst/>
          </a:prstGeom>
        </p:spPr>
      </p:pic>
      <p:pic>
        <p:nvPicPr>
          <p:cNvPr id="8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88488"/>
            <a:ext cx="8220075" cy="600075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1" y="1123109"/>
            <a:ext cx="817782" cy="7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81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스크린샷 2017-02-26 오후 4.09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80" y="1286039"/>
            <a:ext cx="7706894" cy="4490103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[</a:t>
            </a:r>
            <a:r>
              <a:rPr lang="en-US" altLang="ko-KR" sz="2400" dirty="0" smtClean="0"/>
              <a:t>15/15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9" y="1189949"/>
            <a:ext cx="817782" cy="7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28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06. 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고급 </a:t>
            </a:r>
            <a:r>
              <a:rPr lang="ko-KR" altLang="en-US" sz="4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위젯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다루기</a:t>
            </a:r>
            <a:endParaRPr lang="ko-KR" altLang="en-US" sz="1800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고급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기타 </a:t>
            </a:r>
            <a:r>
              <a:rPr lang="ko-KR" altLang="en-US" sz="2400" dirty="0" err="1" smtClean="0"/>
              <a:t>위젯</a:t>
            </a:r>
            <a:r>
              <a:rPr lang="en-US" altLang="ko-KR" sz="2400" dirty="0" smtClean="0"/>
              <a:t>[1/5]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자동완성텍스트뷰와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멀티자동완성텍스트뷰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사용자가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단어의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일부만 입력해도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자동완성됨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자동완성텍스트뷰는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멀티자동완성텍스트뷰는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쉼표로 구분하여 자동완성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24" y="2877285"/>
            <a:ext cx="8180952" cy="2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8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고급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기타 </a:t>
            </a:r>
            <a:r>
              <a:rPr lang="ko-KR" altLang="en-US" sz="2400" dirty="0" err="1" smtClean="0"/>
              <a:t>위젯</a:t>
            </a:r>
            <a:r>
              <a:rPr lang="en-US" altLang="ko-KR" sz="2400" dirty="0" smtClean="0"/>
              <a:t>[2/5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자동완성텍스트뷰와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멀티자동완성텍스트뷰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예제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52037"/>
            <a:ext cx="7165015" cy="385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67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고급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기타 </a:t>
            </a:r>
            <a:r>
              <a:rPr lang="ko-KR" altLang="en-US" sz="2400" dirty="0" err="1" smtClean="0"/>
              <a:t>위젯</a:t>
            </a:r>
            <a:r>
              <a:rPr lang="en-US" altLang="ko-KR" sz="2400" dirty="0" smtClean="0"/>
              <a:t>[3/5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자동완성텍스트뷰와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멀티자동완성텍스트뷰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7-02-26 오후 4.11.5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90"/>
          <a:stretch/>
        </p:blipFill>
        <p:spPr>
          <a:xfrm>
            <a:off x="610267" y="1988123"/>
            <a:ext cx="5499102" cy="4281667"/>
          </a:xfrm>
          <a:prstGeom prst="rect">
            <a:avLst/>
          </a:prstGeom>
        </p:spPr>
      </p:pic>
      <p:pic>
        <p:nvPicPr>
          <p:cNvPr id="6" name="Picture 5" descr="스크린샷 2017-02-26 오후 4.13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434" y="6261099"/>
            <a:ext cx="1454149" cy="38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53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고급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기타 </a:t>
            </a:r>
            <a:r>
              <a:rPr lang="ko-KR" altLang="en-US" sz="2400" dirty="0" err="1" smtClean="0"/>
              <a:t>위젯</a:t>
            </a:r>
            <a:r>
              <a:rPr lang="en-US" altLang="ko-KR" sz="2400" dirty="0" smtClean="0"/>
              <a:t>[4/5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프로그래스바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시크바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래이팅바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프로그래스바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ProgressBar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작업의 진행 상황을 바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(Bar)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나 원 형태로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제공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시크바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SeekBar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프로그래스바와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대부분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비슷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사용자 터치로 임의 조절 가능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래이팅바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RatingBar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진행 상황을 별 모양으로 표시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1965675"/>
            <a:ext cx="8181975" cy="20478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991" y="2463822"/>
            <a:ext cx="2927247" cy="2052170"/>
          </a:xfrm>
          <a:prstGeom prst="rect">
            <a:avLst/>
          </a:prstGeom>
          <a:ln w="28575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6797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</a:t>
            </a:r>
            <a:r>
              <a:rPr lang="ko-KR" altLang="en-US" sz="2400" dirty="0"/>
              <a:t> 기타 </a:t>
            </a:r>
            <a:r>
              <a:rPr lang="ko-KR" altLang="en-US" sz="2400" dirty="0" err="1" smtClean="0"/>
              <a:t>위젯</a:t>
            </a:r>
            <a:r>
              <a:rPr lang="en-US" altLang="ko-KR" sz="2400" dirty="0" smtClean="0"/>
              <a:t>[5/5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프로그래스바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시크바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래이팅바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예제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062355"/>
            <a:ext cx="7222146" cy="391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64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간단한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/>
              <a:t>[</a:t>
            </a:r>
            <a:r>
              <a:rPr lang="en-US" altLang="ko-KR" sz="2400" dirty="0" smtClean="0"/>
              <a:t>1/4]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스크롤뷰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ScrollView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스크롤뷰는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수직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위아래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스크롤하는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수평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좌우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스크롤하는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수평스크롤뷰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HorizontalScrollView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는 따로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있음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주의할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점은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스크롤뷰에는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단 하나의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위젯만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넣을 수 있음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286063"/>
            <a:ext cx="7838017" cy="17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78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간단한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[2/4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스크롤뷰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6" y="1953598"/>
            <a:ext cx="5984595" cy="43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8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간단한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[3/4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슬라이딩드로어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SlidingDrawer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슬라이딩드로어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SlidingDrawer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 사전적 의미는 서랍을 뜻함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위젯들을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서랍처럼 열어서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보여주거나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닫아서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감춤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sz="2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슬라이딩드로어의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일반적 형태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57" y="2781054"/>
            <a:ext cx="6235659" cy="11337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57" y="4460653"/>
            <a:ext cx="6235659" cy="180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97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간단한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[4/4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슬라이딩드로어 예제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8" y="2020344"/>
            <a:ext cx="5222073" cy="443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2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/>
              <a:t>[</a:t>
            </a:r>
            <a:r>
              <a:rPr lang="en-US" altLang="ko-KR" sz="2400" dirty="0" smtClean="0"/>
              <a:t>1/28]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뷰플리퍼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ViewFlipper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안에 여러 개의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배치한 후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필요에 따라서 화면을 왼쪽과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오른쪽으로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밀어서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하나의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위젯씩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화면에 보여주는 방식의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컨테이너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sz="4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뷰플리퍼의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일반적 형태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57" y="2737573"/>
            <a:ext cx="4917497" cy="12279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57" y="4427024"/>
            <a:ext cx="4917498" cy="18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8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 smtClean="0"/>
              <a:t>고급 </a:t>
            </a:r>
            <a:r>
              <a:rPr lang="ko-KR" altLang="en-US" sz="2400" b="1" dirty="0" err="1" smtClean="0"/>
              <a:t>위젯을</a:t>
            </a:r>
            <a:r>
              <a:rPr lang="ko-KR" altLang="en-US" sz="2400" b="1" dirty="0" smtClean="0"/>
              <a:t> 다루는 방법을 익힌다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err="1" smtClean="0"/>
              <a:t>뷰</a:t>
            </a:r>
            <a:r>
              <a:rPr lang="ko-KR" altLang="en-US" sz="2400" b="1" dirty="0" smtClean="0"/>
              <a:t> 컨테이너와 그 </a:t>
            </a:r>
            <a:r>
              <a:rPr lang="ko-KR" altLang="en-US" sz="2400" b="1" dirty="0" err="1" smtClean="0"/>
              <a:t>응용법을</a:t>
            </a:r>
            <a:r>
              <a:rPr lang="ko-KR" altLang="en-US" sz="2400" b="1" dirty="0" smtClean="0"/>
              <a:t> 학습한다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err="1" smtClean="0"/>
              <a:t>매니패스트</a:t>
            </a:r>
            <a:r>
              <a:rPr lang="ko-KR" altLang="en-US" sz="2400" b="1" dirty="0" smtClean="0"/>
              <a:t> 파일의 설정법을 배운다</a:t>
            </a:r>
            <a:r>
              <a:rPr lang="en-US" altLang="ko-KR" sz="2400" b="1" dirty="0" smtClean="0"/>
              <a:t>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[2/28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뷰플리퍼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7" y="1996595"/>
            <a:ext cx="4544010" cy="446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26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[3/28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뷰플리퍼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3" y="1988429"/>
            <a:ext cx="6261822" cy="445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44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[4/28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pic>
        <p:nvPicPr>
          <p:cNvPr id="3" name="Picture 2" descr="스크린샷 2017-02-26 오후 4.1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52" y="1224037"/>
            <a:ext cx="7552871" cy="3503739"/>
          </a:xfrm>
          <a:prstGeom prst="rect">
            <a:avLst/>
          </a:prstGeom>
        </p:spPr>
      </p:pic>
      <p:pic>
        <p:nvPicPr>
          <p:cNvPr id="7" name="Picture 6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6" y="1135204"/>
            <a:ext cx="817782" cy="7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56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[5/28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탭호스트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TabHost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여러 탭을 두고 각 탭을 클릭할 때마다 해당 화면이 나오도록 설정하는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뷰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컨테이너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탭 호스트의 구성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03703"/>
            <a:ext cx="5923161" cy="1356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748" y="3958500"/>
            <a:ext cx="5971687" cy="248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56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[6/28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탭호스트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탭을 생성하고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탭화면을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연결하기 위한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코드 형식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96" y="2016702"/>
            <a:ext cx="4129744" cy="26859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34" y="5306456"/>
            <a:ext cx="5923161" cy="13530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05640" y="5575300"/>
            <a:ext cx="3704960" cy="30777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atin typeface="+mn-ea"/>
              </a:rPr>
              <a:t>탭스팩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TabSpec</a:t>
            </a:r>
            <a:r>
              <a:rPr lang="en-US" altLang="ko-KR" sz="1400" b="1" dirty="0" smtClean="0">
                <a:latin typeface="+mn-ea"/>
              </a:rPr>
              <a:t>)</a:t>
            </a:r>
            <a:r>
              <a:rPr lang="ko-KR" altLang="en-US" sz="1400" b="1" dirty="0" smtClean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:</a:t>
            </a:r>
            <a:r>
              <a:rPr lang="ko-KR" altLang="en-US" sz="1400" b="1" dirty="0" smtClean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탭을 구성하는 요소들의 집합</a:t>
            </a:r>
            <a:endParaRPr lang="en-US" altLang="ko-KR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3080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[7/28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탭호스트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57" y="2003223"/>
            <a:ext cx="5008536" cy="447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86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[8/28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탭호스트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87" y="2050228"/>
            <a:ext cx="4542582" cy="446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스크린샷 2017-02-26 오후 4.23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219199"/>
            <a:ext cx="7645400" cy="4047565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[9/28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1" y="1161209"/>
            <a:ext cx="817782" cy="7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[10/28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액션바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(Action Bar)</a:t>
            </a: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액션바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(Action Bar)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허니콤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(Android 3.0, API 11)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태블릿과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같은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대형화면에서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여러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화면을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사용하기 위해서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고안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태블릿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스마트폰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등 다양한 크기의 화면을 디자인하는 데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활용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프래그먼트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(Fragment)</a:t>
            </a: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액티비티보다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작은 단위의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화면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프래그먼트를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사용하면 대형화면에서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액티비티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화면을 분할해서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표현 가능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스마트폰과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같은 소형화면에서는 화면의 분할보다는 실행 중에 화면을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동적으로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추가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제거하는 데 더 많이 활용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367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[11/28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액션바와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프래그먼트를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활용하여 화면 구현</a:t>
            </a: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액션바를 생성한 후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탭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(Tab)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액션바에 등록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07" y="2463086"/>
            <a:ext cx="4484748" cy="385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02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고급 </a:t>
            </a:r>
            <a:r>
              <a:rPr lang="ko-KR" altLang="en-US" sz="2400" b="1" dirty="0" err="1" smtClean="0">
                <a:latin typeface="맑은 고딕" panose="020B0503020000020004" pitchFamily="50" charset="-127"/>
              </a:rPr>
              <a:t>위젯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</a:t>
            </a:r>
            <a:r>
              <a:rPr lang="ko-KR" altLang="en-US" sz="2400" b="1" dirty="0" err="1" smtClean="0">
                <a:latin typeface="맑은 고딕" panose="020B0503020000020004" pitchFamily="50" charset="-127"/>
              </a:rPr>
              <a:t>뷰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 컨테이너</a:t>
            </a:r>
            <a:endParaRPr lang="en-US" altLang="ko-KR" sz="2400" b="1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[12/28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액션바와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프래그먼트를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활용하여 화면 구현</a:t>
            </a: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액션바에 탭을 추가하는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코드 형식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7-02-26 오후 4.25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2413000"/>
            <a:ext cx="7886700" cy="251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25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[13/28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액션바와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프래그먼트를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활용하여 화면 구현</a:t>
            </a: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액션바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04" y="2405412"/>
            <a:ext cx="4632242" cy="40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3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[14/28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액션바와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프래그먼트를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활용하여 화면 구현</a:t>
            </a: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Fragment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상속받는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MyTabFragment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클래스를 내부 클래스로 생성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22" y="2427256"/>
            <a:ext cx="4460669" cy="405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48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[15/28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액션바와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프래그먼트를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활용하여 화면 구현</a:t>
            </a: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멤버변수로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프래그먼트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배열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변수를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추가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onTabSelected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코딩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71" y="2431421"/>
            <a:ext cx="5734398" cy="405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27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[16/28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웹뷰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b="1" dirty="0" err="1" smtClean="0">
                <a:latin typeface="맑은 고딕" pitchFamily="50" charset="-127"/>
                <a:ea typeface="맑은 고딕" pitchFamily="50" charset="-127"/>
              </a:rPr>
              <a:t>WebView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사용자가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웹브라우저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기능을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앱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안에 직접 포함시킬 수 있는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2511033"/>
            <a:ext cx="7521575" cy="170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67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[17/28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프로젝트 이름 </a:t>
            </a:r>
            <a:r>
              <a:rPr lang="en-US" altLang="ko-KR" sz="1600" b="1" dirty="0"/>
              <a:t>: </a:t>
            </a:r>
            <a:r>
              <a:rPr lang="en-US" altLang="ko-KR" sz="1600" b="1" dirty="0" smtClean="0"/>
              <a:t>Project6_2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패키지 이름 </a:t>
            </a:r>
            <a:r>
              <a:rPr lang="en-US" altLang="ko-KR" sz="1600" b="1" dirty="0"/>
              <a:t>: </a:t>
            </a:r>
            <a:r>
              <a:rPr lang="en-US" altLang="ko-KR" sz="1600" b="1" dirty="0" smtClean="0"/>
              <a:t>com.cookandroid.project6_2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 smtClean="0"/>
              <a:t>리니어레이아웃을</a:t>
            </a:r>
            <a:r>
              <a:rPr lang="ko-KR" altLang="en-US" sz="1600" b="1" dirty="0" smtClean="0"/>
              <a:t> 하나 더 만들고</a:t>
            </a:r>
            <a:r>
              <a:rPr lang="en-US" altLang="ko-KR" sz="1600" b="1" dirty="0" smtClean="0"/>
              <a:t>, 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그 안에 </a:t>
            </a:r>
            <a:r>
              <a:rPr lang="ko-KR" altLang="en-US" sz="1600" b="1" dirty="0" err="1" smtClean="0"/>
              <a:t>에디트텍스트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1</a:t>
            </a:r>
            <a:r>
              <a:rPr lang="ko-KR" altLang="en-US" sz="1600" b="1" dirty="0" smtClean="0"/>
              <a:t>개와 버튼 </a:t>
            </a:r>
            <a:r>
              <a:rPr lang="en-US" altLang="ko-KR" sz="1600" b="1" dirty="0" smtClean="0"/>
              <a:t>2</a:t>
            </a:r>
            <a:r>
              <a:rPr lang="ko-KR" altLang="en-US" sz="1600" b="1" dirty="0" smtClean="0"/>
              <a:t>개로 구성</a:t>
            </a:r>
            <a:endParaRPr lang="en-US" altLang="ko-KR" sz="1600" b="1" dirty="0"/>
          </a:p>
          <a:p>
            <a:pPr marL="539750" lvl="2" indent="0">
              <a:buNone/>
            </a:pPr>
            <a:r>
              <a:rPr lang="en-US" altLang="ko-KR" sz="1600" b="1" dirty="0" smtClean="0"/>
              <a:t>	</a:t>
            </a:r>
            <a:r>
              <a:rPr lang="ko-KR" altLang="en-US" sz="1600" b="1" dirty="0" smtClean="0"/>
              <a:t>하단에는 </a:t>
            </a:r>
            <a:r>
              <a:rPr lang="ko-KR" altLang="en-US" sz="1600" b="1" dirty="0" err="1" smtClean="0"/>
              <a:t>웹뷰를</a:t>
            </a:r>
            <a:r>
              <a:rPr lang="ko-KR" altLang="en-US" sz="1600" b="1" dirty="0" smtClean="0"/>
              <a:t> 만듦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각 </a:t>
            </a:r>
            <a:r>
              <a:rPr lang="ko-KR" altLang="en-US" sz="1600" b="1" dirty="0" err="1"/>
              <a:t>위젯의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는 </a:t>
            </a:r>
            <a:r>
              <a:rPr lang="en-US" altLang="ko-KR" sz="1600" b="1" dirty="0" err="1"/>
              <a:t>edtUrl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btnGo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btnBack</a:t>
            </a:r>
            <a:r>
              <a:rPr lang="en-US" altLang="ko-KR" sz="1600" b="1" dirty="0"/>
              <a:t>, </a:t>
            </a:r>
            <a:endParaRPr lang="en-US" altLang="ko-KR" sz="1600" b="1" dirty="0" smtClean="0"/>
          </a:p>
          <a:p>
            <a:pPr marL="539750" lvl="2" indent="0">
              <a:buNone/>
            </a:pPr>
            <a:r>
              <a:rPr lang="en-US" altLang="ko-KR" sz="1600" b="1" dirty="0"/>
              <a:t>	</a:t>
            </a:r>
            <a:r>
              <a:rPr lang="en-US" altLang="ko-KR" sz="1600" b="1" dirty="0" smtClean="0"/>
              <a:t>webView1</a:t>
            </a:r>
            <a:r>
              <a:rPr lang="ko-KR" altLang="en-US" sz="1600" b="1" dirty="0"/>
              <a:t>로 함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4" y="1205950"/>
            <a:ext cx="8210550" cy="590550"/>
          </a:xfrm>
          <a:prstGeom prst="rect">
            <a:avLst/>
          </a:prstGeom>
        </p:spPr>
      </p:pic>
      <p:pic>
        <p:nvPicPr>
          <p:cNvPr id="7" name="Picture 6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6" y="1135204"/>
            <a:ext cx="817782" cy="704658"/>
          </a:xfrm>
          <a:prstGeom prst="rect">
            <a:avLst/>
          </a:prstGeom>
        </p:spPr>
      </p:pic>
      <p:pic>
        <p:nvPicPr>
          <p:cNvPr id="2" name="Picture 1" descr="스크린샷 2017-02-26 오후 4.29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2044700"/>
            <a:ext cx="22352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8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[18/28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54" y="2413709"/>
            <a:ext cx="5718879" cy="3999791"/>
          </a:xfrm>
          <a:prstGeom prst="rect">
            <a:avLst/>
          </a:prstGeom>
        </p:spPr>
      </p:pic>
      <p:pic>
        <p:nvPicPr>
          <p:cNvPr id="7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4" y="1205950"/>
            <a:ext cx="8210550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6" y="1135204"/>
            <a:ext cx="817782" cy="7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59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[19/28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AndroidManifest.xml(</a:t>
            </a:r>
            <a:r>
              <a:rPr lang="ko-KR" altLang="en-US" sz="1600" b="1" dirty="0" err="1" smtClean="0"/>
              <a:t>매니패스트</a:t>
            </a:r>
            <a:r>
              <a:rPr lang="en-US" altLang="ko-KR" sz="1600" b="1" dirty="0" smtClean="0"/>
              <a:t>) : </a:t>
            </a:r>
            <a:r>
              <a:rPr lang="ko-KR" altLang="en-US" sz="1600" b="1" dirty="0" smtClean="0"/>
              <a:t>프로젝트의 전반적인 환경을 설정하는 파일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4" y="1205950"/>
            <a:ext cx="8210550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6" y="1135204"/>
            <a:ext cx="817782" cy="704658"/>
          </a:xfrm>
          <a:prstGeom prst="rect">
            <a:avLst/>
          </a:prstGeom>
        </p:spPr>
      </p:pic>
      <p:pic>
        <p:nvPicPr>
          <p:cNvPr id="2" name="Picture 1" descr="스크린샷 2017-02-26 오후 4.30.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1" y="2717800"/>
            <a:ext cx="5427729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79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[20/28]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파일 수정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8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4" y="1205950"/>
            <a:ext cx="8210550" cy="59055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6" y="1135204"/>
            <a:ext cx="817782" cy="704658"/>
          </a:xfrm>
          <a:prstGeom prst="rect">
            <a:avLst/>
          </a:prstGeom>
        </p:spPr>
      </p:pic>
      <p:pic>
        <p:nvPicPr>
          <p:cNvPr id="6" name="Picture 5" descr="스크린샷 2017-02-26 오후 4.31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17800"/>
            <a:ext cx="4200048" cy="2184400"/>
          </a:xfrm>
          <a:prstGeom prst="rect">
            <a:avLst/>
          </a:prstGeom>
        </p:spPr>
      </p:pic>
      <p:pic>
        <p:nvPicPr>
          <p:cNvPr id="10" name="Picture 9" descr="스크린샷 2017-02-26 오후 4.32.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4876800"/>
            <a:ext cx="4254500" cy="14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0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[21/28]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실행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화면 상단에 아이콘과 타이틀이 변경된 것 확인 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4" y="1205950"/>
            <a:ext cx="8210550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6" y="1135204"/>
            <a:ext cx="817782" cy="704658"/>
          </a:xfrm>
          <a:prstGeom prst="rect">
            <a:avLst/>
          </a:prstGeom>
        </p:spPr>
      </p:pic>
      <p:pic>
        <p:nvPicPr>
          <p:cNvPr id="2" name="Picture 1" descr="스크린샷 2017-02-26 오후 4.32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30500"/>
            <a:ext cx="6400800" cy="368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95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고급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날짜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시간 관련 </a:t>
            </a:r>
            <a:r>
              <a:rPr lang="ko-KR" altLang="en-US" sz="2400" dirty="0" smtClean="0"/>
              <a:t>위젯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[</a:t>
            </a:r>
            <a:r>
              <a:rPr lang="en-US" altLang="ko-KR" sz="2400" dirty="0" smtClean="0"/>
              <a:t>1/15]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아날로그 시계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디지털 시계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62" y="1999976"/>
            <a:ext cx="81915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15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[22/28]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activity_main.xml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개 </a:t>
            </a:r>
            <a:r>
              <a:rPr lang="ko-KR" altLang="en-US" sz="1600" b="1" dirty="0" err="1"/>
              <a:t>위젯에</a:t>
            </a:r>
            <a:r>
              <a:rPr lang="ko-KR" altLang="en-US" sz="1600" b="1" dirty="0"/>
              <a:t> 대응할 </a:t>
            </a:r>
            <a:r>
              <a:rPr lang="ko-KR" altLang="en-US" sz="1600" b="1" dirty="0" err="1"/>
              <a:t>위젯</a:t>
            </a:r>
            <a:r>
              <a:rPr lang="ko-KR" altLang="en-US" sz="1600" b="1" dirty="0"/>
              <a:t> 변수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개를 전역변수로 </a:t>
            </a:r>
            <a:r>
              <a:rPr lang="ko-KR" altLang="en-US" sz="1600" b="1" dirty="0" smtClean="0"/>
              <a:t>선언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onCreate</a:t>
            </a:r>
            <a:r>
              <a:rPr lang="en-US" altLang="ko-KR" sz="1600" b="1" dirty="0"/>
              <a:t>( </a:t>
            </a:r>
            <a:r>
              <a:rPr lang="en-US" altLang="ko-KR" sz="1600" b="1" dirty="0" smtClean="0"/>
              <a:t>) </a:t>
            </a:r>
            <a:r>
              <a:rPr lang="ko-KR" altLang="en-US" sz="1600" b="1" dirty="0" err="1" smtClean="0"/>
              <a:t>메소드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안의 각 변수에 </a:t>
            </a:r>
            <a:r>
              <a:rPr lang="ko-KR" altLang="en-US" sz="1600" b="1" dirty="0" err="1"/>
              <a:t>위젯을</a:t>
            </a:r>
            <a:r>
              <a:rPr lang="ko-KR" altLang="en-US" sz="1600" b="1" dirty="0"/>
              <a:t> 대입</a:t>
            </a:r>
            <a:endParaRPr lang="en-US" altLang="ko-KR" sz="16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850900" y="3130037"/>
            <a:ext cx="5890162" cy="3321563"/>
            <a:chOff x="595312" y="1976437"/>
            <a:chExt cx="7962900" cy="626745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312" y="1976437"/>
              <a:ext cx="7953375" cy="29051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312" y="4881562"/>
              <a:ext cx="7962900" cy="3362325"/>
            </a:xfrm>
            <a:prstGeom prst="rect">
              <a:avLst/>
            </a:prstGeom>
          </p:spPr>
        </p:pic>
      </p:grpSp>
      <p:pic>
        <p:nvPicPr>
          <p:cNvPr id="10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4" y="1205950"/>
            <a:ext cx="8210550" cy="590550"/>
          </a:xfrm>
          <a:prstGeom prst="rect">
            <a:avLst/>
          </a:prstGeom>
        </p:spPr>
      </p:pic>
      <p:pic>
        <p:nvPicPr>
          <p:cNvPr id="11" name="Picture 10" descr="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6" y="1135204"/>
            <a:ext cx="817782" cy="7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29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[23/28]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WebViewClient</a:t>
            </a:r>
            <a:r>
              <a:rPr lang="ko-KR" altLang="en-US" sz="1600" b="1" dirty="0"/>
              <a:t>의 상속을 받는 </a:t>
            </a:r>
            <a:r>
              <a:rPr lang="ko-KR" altLang="en-US" sz="1600" b="1" dirty="0" err="1"/>
              <a:t>웹뷰클라이언트</a:t>
            </a:r>
            <a:r>
              <a:rPr lang="ko-KR" altLang="en-US" sz="1600" b="1" dirty="0"/>
              <a:t> 클래스를 정의</a:t>
            </a: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878654"/>
            <a:ext cx="5918200" cy="1206348"/>
          </a:xfrm>
          <a:prstGeom prst="rect">
            <a:avLst/>
          </a:prstGeom>
        </p:spPr>
      </p:pic>
      <p:pic>
        <p:nvPicPr>
          <p:cNvPr id="7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4" y="1205950"/>
            <a:ext cx="8210550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6" y="1135204"/>
            <a:ext cx="817782" cy="7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66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[24/28]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 smtClean="0"/>
              <a:t>메소드</a:t>
            </a:r>
            <a:r>
              <a:rPr lang="ko-KR" altLang="en-US" sz="1600" b="1" dirty="0" smtClean="0"/>
              <a:t> 중 </a:t>
            </a:r>
            <a:r>
              <a:rPr lang="en-US" altLang="ko-KR" sz="1600" b="1" dirty="0" err="1"/>
              <a:t>shouldOverrideUrlLoading</a:t>
            </a:r>
            <a:r>
              <a:rPr lang="en-US" altLang="ko-KR" sz="1600" b="1" dirty="0"/>
              <a:t>( ) </a:t>
            </a:r>
            <a:r>
              <a:rPr lang="ko-KR" altLang="en-US" sz="1600" b="1" dirty="0" err="1"/>
              <a:t>메소드를</a:t>
            </a:r>
            <a:r>
              <a:rPr lang="ko-KR" altLang="en-US" sz="1600" b="1" dirty="0"/>
              <a:t> 선택하고 </a:t>
            </a:r>
            <a:r>
              <a:rPr lang="en-US" altLang="ko-KR" sz="1600" b="1" dirty="0"/>
              <a:t>&lt;OK&gt;</a:t>
            </a:r>
            <a:r>
              <a:rPr lang="ko-KR" altLang="en-US" sz="1600" b="1" dirty="0"/>
              <a:t>를 클릭</a:t>
            </a:r>
            <a:endParaRPr lang="en-US" altLang="ko-KR" sz="1600" b="1" dirty="0"/>
          </a:p>
        </p:txBody>
      </p:sp>
      <p:pic>
        <p:nvPicPr>
          <p:cNvPr id="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4" y="1205950"/>
            <a:ext cx="8210550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6" y="1135204"/>
            <a:ext cx="817782" cy="704658"/>
          </a:xfrm>
          <a:prstGeom prst="rect">
            <a:avLst/>
          </a:prstGeom>
        </p:spPr>
      </p:pic>
      <p:pic>
        <p:nvPicPr>
          <p:cNvPr id="2" name="Picture 1" descr="스크린샷 2017-02-26 오후 4.35.2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2755900"/>
            <a:ext cx="3683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70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[25/28]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자동으로 </a:t>
            </a:r>
            <a:r>
              <a:rPr lang="ko-KR" altLang="en-US" sz="1600" b="1" dirty="0" err="1" smtClean="0"/>
              <a:t>오버라이드된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메소드</a:t>
            </a:r>
            <a:endParaRPr lang="en-US" altLang="ko-KR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781919"/>
            <a:ext cx="5995309" cy="3542682"/>
          </a:xfrm>
          <a:prstGeom prst="rect">
            <a:avLst/>
          </a:prstGeom>
        </p:spPr>
      </p:pic>
      <p:pic>
        <p:nvPicPr>
          <p:cNvPr id="7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4" y="1205950"/>
            <a:ext cx="8210550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6" y="1135204"/>
            <a:ext cx="817782" cy="7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72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[26/28]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생성한 </a:t>
            </a:r>
            <a:r>
              <a:rPr lang="en-US" altLang="ko-KR" sz="1600" b="1" dirty="0" err="1"/>
              <a:t>CookWebViewClient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클래스를 </a:t>
            </a:r>
            <a:endParaRPr lang="en-US" altLang="ko-KR" sz="1600" b="1" dirty="0" smtClean="0"/>
          </a:p>
          <a:p>
            <a:pPr marL="539750" lvl="2" indent="0">
              <a:buNone/>
            </a:pPr>
            <a:r>
              <a:rPr lang="en-US" altLang="ko-KR" sz="1600" b="1" dirty="0"/>
              <a:t>	</a:t>
            </a:r>
            <a:r>
              <a:rPr lang="ko-KR" altLang="en-US" sz="1600" b="1" dirty="0" err="1" smtClean="0"/>
              <a:t>웹뷰에</a:t>
            </a:r>
            <a:r>
              <a:rPr lang="ko-KR" altLang="en-US" sz="1600" b="1" dirty="0" smtClean="0"/>
              <a:t> 설정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화면 확대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축소 아이콘이 보이도록 </a:t>
            </a:r>
            <a:r>
              <a:rPr lang="ko-KR" altLang="en-US" sz="1600" b="1" dirty="0" smtClean="0"/>
              <a:t>설정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두 </a:t>
            </a:r>
            <a:r>
              <a:rPr lang="ko-KR" altLang="en-US" sz="1600" b="1" dirty="0" smtClean="0"/>
              <a:t>버튼을 </a:t>
            </a:r>
            <a:r>
              <a:rPr lang="ko-KR" altLang="en-US" sz="1600" b="1" dirty="0"/>
              <a:t>클릭하면 입력한 </a:t>
            </a:r>
            <a:r>
              <a:rPr lang="en-US" altLang="ko-KR" sz="1600" b="1" dirty="0"/>
              <a:t>URL</a:t>
            </a:r>
            <a:r>
              <a:rPr lang="ko-KR" altLang="en-US" sz="1600" b="1" dirty="0"/>
              <a:t>로 </a:t>
            </a:r>
            <a:endParaRPr lang="en-US" altLang="ko-KR" sz="1600" b="1" dirty="0" smtClean="0"/>
          </a:p>
          <a:p>
            <a:pPr marL="539750" lvl="2" indent="0">
              <a:buNone/>
            </a:pPr>
            <a:r>
              <a:rPr lang="en-US" altLang="ko-KR" sz="1600" b="1" dirty="0" smtClean="0"/>
              <a:t>	</a:t>
            </a:r>
            <a:r>
              <a:rPr lang="ko-KR" altLang="en-US" sz="1600" b="1" dirty="0" smtClean="0"/>
              <a:t>이동하거나 </a:t>
            </a:r>
            <a:r>
              <a:rPr lang="ko-KR" altLang="en-US" sz="1600" b="1" dirty="0" smtClean="0"/>
              <a:t>이전 </a:t>
            </a:r>
            <a:r>
              <a:rPr lang="ko-KR" altLang="en-US" sz="1600" b="1" dirty="0"/>
              <a:t>화면으로 </a:t>
            </a:r>
            <a:r>
              <a:rPr lang="ko-KR" altLang="en-US" sz="1600" b="1" dirty="0" smtClean="0"/>
              <a:t>돌아가도록 함 </a:t>
            </a: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57" y="2337274"/>
            <a:ext cx="4278343" cy="3606326"/>
          </a:xfrm>
          <a:prstGeom prst="rect">
            <a:avLst/>
          </a:prstGeom>
        </p:spPr>
      </p:pic>
      <p:pic>
        <p:nvPicPr>
          <p:cNvPr id="7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4" y="1205950"/>
            <a:ext cx="8210550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6" y="1135204"/>
            <a:ext cx="817782" cy="7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6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[27/28]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프로젝트 실행 및 결과 확인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에디트텍스트에 “</a:t>
            </a:r>
            <a:r>
              <a:rPr lang="en-US" altLang="ko-KR" sz="1600" b="1" dirty="0"/>
              <a:t>http://m.daum.net”</a:t>
            </a:r>
            <a:r>
              <a:rPr lang="ko-KR" altLang="en-US" sz="1600" b="1" dirty="0"/>
              <a:t>을 입력하고 </a:t>
            </a:r>
            <a:r>
              <a:rPr lang="en-US" altLang="ko-KR" sz="1600" b="1" dirty="0"/>
              <a:t>&lt;</a:t>
            </a:r>
            <a:r>
              <a:rPr lang="ko-KR" altLang="en-US" sz="1600" b="1" dirty="0"/>
              <a:t>이동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을 </a:t>
            </a:r>
            <a:r>
              <a:rPr lang="ko-KR" altLang="en-US" sz="1600" b="1" dirty="0" smtClean="0"/>
              <a:t>클릭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4" y="1205950"/>
            <a:ext cx="8210550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6" y="1135204"/>
            <a:ext cx="817782" cy="704658"/>
          </a:xfrm>
          <a:prstGeom prst="rect">
            <a:avLst/>
          </a:prstGeom>
        </p:spPr>
      </p:pic>
      <p:pic>
        <p:nvPicPr>
          <p:cNvPr id="2" name="Picture 1" descr="스크린샷 2017-02-26 오후 4.38.0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68599"/>
            <a:ext cx="3937000" cy="347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6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[28/28]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다시 화면 디자인 및 편집 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AndroidManifest.xml</a:t>
            </a:r>
            <a:r>
              <a:rPr lang="ko-KR" altLang="en-US" sz="1600" b="1" dirty="0" smtClean="0"/>
              <a:t>을 열고 </a:t>
            </a:r>
            <a:r>
              <a:rPr lang="en-US" altLang="ko-KR" sz="1600" b="1" dirty="0" smtClean="0"/>
              <a:t>&lt;</a:t>
            </a:r>
            <a:r>
              <a:rPr lang="en-US" altLang="ko-KR" sz="1600" b="1" dirty="0" smtClean="0"/>
              <a:t>application  </a:t>
            </a:r>
            <a:r>
              <a:rPr lang="ko-KR" altLang="en-US" sz="1600" b="1" dirty="0"/>
              <a:t>행 위에 다음 한 행을 </a:t>
            </a:r>
            <a:r>
              <a:rPr lang="ko-KR" altLang="en-US" sz="1600" b="1" dirty="0" smtClean="0"/>
              <a:t>추가</a:t>
            </a: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44" y="2819591"/>
            <a:ext cx="5986156" cy="2284192"/>
          </a:xfrm>
          <a:prstGeom prst="rect">
            <a:avLst/>
          </a:prstGeom>
        </p:spPr>
      </p:pic>
      <p:pic>
        <p:nvPicPr>
          <p:cNvPr id="7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4" y="1205950"/>
            <a:ext cx="8210550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6" y="1135204"/>
            <a:ext cx="817782" cy="7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65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1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고급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날짜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[2/15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아날로그 시계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디지털 시계 예제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20318" y="2041515"/>
            <a:ext cx="8210550" cy="3603329"/>
            <a:chOff x="466725" y="2700337"/>
            <a:chExt cx="8210550" cy="360332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25" y="2700337"/>
              <a:ext cx="8210550" cy="14573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56" y="4131966"/>
              <a:ext cx="8201025" cy="217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2781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고급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날짜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[3/15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크로노미터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(Chronometer)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타이머 형식의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일반적으로 시간을 측정할 때 많이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74" y="2887006"/>
            <a:ext cx="81819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37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고급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날짜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[4/15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크로노미터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2030656"/>
            <a:ext cx="82010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64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고급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날짜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[5/15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타임피커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데이트피커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캘린더뷰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타임피커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TimePicker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시간을 표시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조절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데이트피커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DatePicker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캘린더뷰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CalendarView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날짜를 표시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조절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82039"/>
            <a:ext cx="81915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78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5772</TotalTime>
  <Words>1484</Words>
  <Application>Microsoft Macintosh PowerPoint</Application>
  <PresentationFormat>On-screen Show (4:3)</PresentationFormat>
  <Paragraphs>218</Paragraphs>
  <Slides>57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Standarddesign</vt:lpstr>
      <vt:lpstr>PowerPoint Presentation</vt:lpstr>
      <vt:lpstr>06. 고급 위젯 다루기</vt:lpstr>
      <vt:lpstr>PowerPoint Presentation</vt:lpstr>
      <vt:lpstr>PowerPoint Presentation</vt:lpstr>
      <vt:lpstr>1. 고급 위젯 ▶ 날짜/시간 관련 위젯 [1/15]</vt:lpstr>
      <vt:lpstr>1. 고급 위젯 ▶ 날짜/시간 관련 위젯 [2/15]</vt:lpstr>
      <vt:lpstr>1. 고급 위젯 ▶ 날짜/시간 관련 위젯 [3/15]</vt:lpstr>
      <vt:lpstr>1. 고급 위젯 ▶ 날짜/시간 관련 위젯 [4/15]</vt:lpstr>
      <vt:lpstr>1. 고급 위젯 ▶ 날짜/시간 관련 위젯 [5/15]</vt:lpstr>
      <vt:lpstr>1. 고급 위젯 ▶ 날짜/시간 관련 위젯 [6/15]</vt:lpstr>
      <vt:lpstr>1. 고급 위젯 ▶ 날짜/시간 관련 위젯 [7/15]</vt:lpstr>
      <vt:lpstr>1. 고급 위젯 ▶ 날짜/시간 관련 위젯 [8/15]</vt:lpstr>
      <vt:lpstr>1. 고급 위젯 ▶ 날짜/시간 관련 위젯 [9/15]</vt:lpstr>
      <vt:lpstr>1. 고급 위젯 ▶ 날짜/시간 관련 위젯 [10/15]</vt:lpstr>
      <vt:lpstr>1. 고급 위젯 ▶ 날짜/시간 관련 위젯 [11/15]</vt:lpstr>
      <vt:lpstr>1. 고급 위젯 ▶ 날짜/시간 관련 위젯 [12/15]</vt:lpstr>
      <vt:lpstr>1. 고급 위젯 ▶ 날짜/시간 관련 위젯 [13/15]</vt:lpstr>
      <vt:lpstr>1. 고급 위젯 ▶ 날짜/시간 관련 위젯 [14/15]</vt:lpstr>
      <vt:lpstr>1. 고급 위젯 ▶ 날짜/시간 관련 위젯 [15/15]</vt:lpstr>
      <vt:lpstr>1. 고급 위젯 ▶ 기타 위젯[1/5]</vt:lpstr>
      <vt:lpstr>1. 고급 위젯 ▶ 기타 위젯[2/5]</vt:lpstr>
      <vt:lpstr>1. 고급 위젯 ▶ 기타 위젯[3/5]</vt:lpstr>
      <vt:lpstr>1. 고급 위젯 ▶ 기타 위젯[4/5]</vt:lpstr>
      <vt:lpstr>1. 고급 위젯 ▶ 기타 위젯[5/5]</vt:lpstr>
      <vt:lpstr>2. 뷰 컨테이너 ▶ 간단한 기능의 뷰 컨테이너[1/4]</vt:lpstr>
      <vt:lpstr>2. 뷰 컨테이너 ▶ 간단한 기능의 뷰 컨테이너[2/4]</vt:lpstr>
      <vt:lpstr>2. 뷰 컨테이너 ▶ 간단한 기능의 뷰 컨테이너[3/4]</vt:lpstr>
      <vt:lpstr>2. 뷰 컨테이너 ▶ 간단한 기능의 뷰 컨테이너[4/4]</vt:lpstr>
      <vt:lpstr>2. 뷰 컨테이너 ▶ 복잡한 기능의 뷰 컨테이너[1/28]</vt:lpstr>
      <vt:lpstr>2. 뷰 컨테이너 ▶ 복잡한 기능의 뷰 컨테이너[2/28]</vt:lpstr>
      <vt:lpstr>2. 뷰 컨테이너 ▶ 복잡한 기능의 뷰 컨테이너[3/28]</vt:lpstr>
      <vt:lpstr>2. 뷰 컨테이너 ▶ 복잡한 기능의 뷰 컨테이너[4/28]</vt:lpstr>
      <vt:lpstr>2. 뷰 컨테이너 ▶ 복잡한 기능의 뷰 컨테이너[5/28]</vt:lpstr>
      <vt:lpstr>2. 뷰 컨테이너 ▶ 복잡한 기능의 뷰 컨테이너[6/28]</vt:lpstr>
      <vt:lpstr>2. 뷰 컨테이너 ▶ 복잡한 기능의 뷰 컨테이너[7/28]</vt:lpstr>
      <vt:lpstr>2. 뷰 컨테이너 ▶ 복잡한 기능의 뷰 컨테이너[8/28]</vt:lpstr>
      <vt:lpstr>2. 뷰 컨테이너 ▶ 복잡한 기능의 뷰 컨테이너[9/28]</vt:lpstr>
      <vt:lpstr>2. 뷰 컨테이너 ▶ 복잡한 기능의 뷰 컨테이너[10/28]</vt:lpstr>
      <vt:lpstr>2. 뷰 컨테이너 ▶ 복잡한 기능의 뷰 컨테이너[11/28]</vt:lpstr>
      <vt:lpstr>2. 뷰 컨테이너 ▶ 복잡한 기능의 뷰 컨테이너[12/28]</vt:lpstr>
      <vt:lpstr>2. 뷰 컨테이너 ▶ 복잡한 기능의 뷰 컨테이너[13/28]</vt:lpstr>
      <vt:lpstr>2. 뷰 컨테이너 ▶ 복잡한 기능의 뷰 컨테이너[14/28]</vt:lpstr>
      <vt:lpstr>2. 뷰 컨테이너 ▶ 복잡한 기능의 뷰 컨테이너[15/28]</vt:lpstr>
      <vt:lpstr>2. 뷰 컨테이너 ▶ 복잡한 기능의 뷰 컨테이너[16/28]</vt:lpstr>
      <vt:lpstr>2. 뷰 컨테이너 ▶ 복잡한 기능의 뷰 컨테이너[17/28]</vt:lpstr>
      <vt:lpstr>2. 뷰 컨테이너 ▶ 복잡한 기능의 뷰 컨테이너[18/28]</vt:lpstr>
      <vt:lpstr>2. 뷰 컨테이너 ▶ 복잡한 기능의 뷰 컨테이너[19/28]</vt:lpstr>
      <vt:lpstr>2. 뷰 컨테이너 ▶ 복잡한 기능의 뷰 컨테이너[20/28]</vt:lpstr>
      <vt:lpstr>2. 뷰 컨테이너 ▶ 복잡한 기능의 뷰 컨테이너[21/28]</vt:lpstr>
      <vt:lpstr>2. 뷰 컨테이너 ▶ 복잡한 기능의 뷰 컨테이너[22/28]</vt:lpstr>
      <vt:lpstr>2. 뷰 컨테이너 ▶ 복잡한 기능의 뷰 컨테이너[23/28]</vt:lpstr>
      <vt:lpstr>2. 뷰 컨테이너 ▶ 복잡한 기능의 뷰 컨테이너[24/28]</vt:lpstr>
      <vt:lpstr>2. 뷰 컨테이너 ▶ 복잡한 기능의 뷰 컨테이너[25/28]</vt:lpstr>
      <vt:lpstr>2. 뷰 컨테이너 ▶ 복잡한 기능의 뷰 컨테이너[26/28]</vt:lpstr>
      <vt:lpstr>2. 뷰 컨테이너 ▶ 복잡한 기능의 뷰 컨테이너[27/28]</vt:lpstr>
      <vt:lpstr>2. 뷰 컨테이너 ▶ 복잡한 기능의 뷰 컨테이너[28/28]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myun</cp:lastModifiedBy>
  <cp:revision>640</cp:revision>
  <dcterms:created xsi:type="dcterms:W3CDTF">2007-11-27T23:54:21Z</dcterms:created>
  <dcterms:modified xsi:type="dcterms:W3CDTF">2017-02-26T07:43:27Z</dcterms:modified>
</cp:coreProperties>
</file>